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media/image4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71" r:id="rId3"/>
    <p:sldId id="261" r:id="rId4"/>
    <p:sldId id="274" r:id="rId5"/>
    <p:sldId id="275" r:id="rId6"/>
    <p:sldId id="276" r:id="rId7"/>
    <p:sldId id="277" r:id="rId8"/>
    <p:sldId id="278" r:id="rId9"/>
    <p:sldId id="279" r:id="rId10"/>
    <p:sldId id="281" r:id="rId11"/>
    <p:sldId id="280" r:id="rId12"/>
    <p:sldId id="260" r:id="rId13"/>
  </p:sldIdLst>
  <p:sldSz cx="12192000" cy="6858000"/>
  <p:notesSz cx="6858000" cy="9144000"/>
  <p:embeddedFontLst>
    <p:embeddedFont>
      <p:font typeface="Noto Sans Symbols" panose="020B0604020202020204" charset="0"/>
      <p:regular r:id="rId15"/>
      <p:bold r:id="rId16"/>
    </p:embeddedFont>
    <p:embeddedFont>
      <p:font typeface="Open Sans" panose="020B0604020202020204" charset="0"/>
      <p:regular r:id="rId17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6A2"/>
    <a:srgbClr val="F1BE29"/>
    <a:srgbClr val="065CAB"/>
    <a:srgbClr val="D1D1D1"/>
    <a:srgbClr val="7BC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>
      <p:cViewPr varScale="1">
        <p:scale>
          <a:sx n="107" d="100"/>
          <a:sy n="107" d="100"/>
        </p:scale>
        <p:origin x="-594" y="-78"/>
      </p:cViewPr>
      <p:guideLst>
        <p:guide orient="horz" pos="1344"/>
        <p:guide orient="horz" pos="981"/>
        <p:guide pos="3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7876624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xmlns="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xmlns="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:a16="http://schemas.microsoft.com/office/drawing/2014/main" xmlns="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xmlns="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:a16="http://schemas.microsoft.com/office/drawing/2014/main" xmlns="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:a16="http://schemas.microsoft.com/office/drawing/2014/main" xmlns="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xmlns="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:a16="http://schemas.microsoft.com/office/drawing/2014/main" xmlns="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:a16="http://schemas.microsoft.com/office/drawing/2014/main" xmlns="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 hasCustomPrompt="1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xmlns="" id="{375ED264-9BE6-45D1-BEF5-3485B756C4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xmlns="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:a16="http://schemas.microsoft.com/office/drawing/2014/main" xmlns="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ALS Sector Bold" pitchFamily="2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ALS Sector Bold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:a16="http://schemas.microsoft.com/office/drawing/2014/main" xmlns="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ALS Sector Regular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8" r:id="rId3"/>
    <p:sldLayoutId id="2147483659" r:id="rId4"/>
    <p:sldLayoutId id="2147483661" r:id="rId5"/>
    <p:sldLayoutId id="2147483660" r:id="rId6"/>
    <p:sldLayoutId id="2147483662" r:id="rId7"/>
    <p:sldLayoutId id="2147483651" r:id="rId8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+mn-lt"/>
          <a:ea typeface="ALS Sector Regular" panose="02000000000000000000" pitchFamily="2" charset="0"/>
          <a:cs typeface="ALS Sector Regular" panose="020000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3176" y="2246050"/>
            <a:ext cx="773000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Выпускная квалификационная работа </a:t>
            </a:r>
            <a:r>
              <a:rPr lang="ru-RU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ru-RU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 курсу «Data Science</a:t>
            </a:r>
            <a:r>
              <a:rPr lang="ru-RU" sz="24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»</a:t>
            </a:r>
          </a:p>
          <a:p>
            <a:r>
              <a:rPr lang="ru-RU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ru-RU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4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Тема</a:t>
            </a:r>
            <a:r>
              <a:rPr lang="ru-RU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br>
              <a:rPr lang="ru-RU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Прогнозирование конечных свойств новых материалов </a:t>
            </a:r>
            <a:endParaRPr lang="ru-RU" sz="2400" b="1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24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ru-RU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композиционных материалов)</a:t>
            </a:r>
            <a:endParaRPr lang="ru-RU" sz="2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8888" y="4714048"/>
            <a:ext cx="4101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Васягин Игорь </a:t>
            </a:r>
            <a:r>
              <a:rPr lang="ru-RU" sz="24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Евгеньевич</a:t>
            </a:r>
            <a:endParaRPr lang="ru-RU" sz="2300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xmlns="" id="{B431A07B-4120-45A8-87F5-FD0B7543B02C}"/>
              </a:ext>
            </a:extLst>
          </p:cNvPr>
          <p:cNvGrpSpPr/>
          <p:nvPr/>
        </p:nvGrpSpPr>
        <p:grpSpPr>
          <a:xfrm>
            <a:off x="3167881" y="469293"/>
            <a:ext cx="2789035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xmlns="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chemeClr val="accent4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Приложение</a:t>
              </a:r>
              <a:endParaRPr lang="ru-RU" sz="2800" spc="18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xmlns="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xmlns="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116715" y="4374528"/>
            <a:ext cx="5817833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ru-RU" sz="1600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Приложение использует </a:t>
            </a:r>
            <a:r>
              <a:rPr lang="en-US" sz="1600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K-Neighbors</a:t>
            </a:r>
          </a:p>
          <a:p>
            <a:pPr>
              <a:lnSpc>
                <a:spcPts val="2000"/>
              </a:lnSpc>
            </a:pPr>
            <a:endParaRPr lang="ru-RU" sz="1600" spc="180" dirty="0" smtClean="0">
              <a:ln>
                <a:solidFill>
                  <a:srgbClr val="065CAB"/>
                </a:solidFill>
              </a:ln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2000"/>
              </a:lnSpc>
            </a:pPr>
            <a:r>
              <a:rPr lang="ru-RU" sz="1600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Модель использует лучшие параметры, полученные на стандартизированных и нормализованных данных, очищенных от выбросов</a:t>
            </a:r>
          </a:p>
          <a:p>
            <a:pPr>
              <a:lnSpc>
                <a:spcPts val="2000"/>
              </a:lnSpc>
            </a:pPr>
            <a:endParaRPr lang="ru-RU" sz="1600" spc="180" dirty="0">
              <a:ln>
                <a:solidFill>
                  <a:srgbClr val="065CAB"/>
                </a:solidFill>
              </a:ln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2000"/>
              </a:lnSpc>
            </a:pPr>
            <a:r>
              <a:rPr lang="ru-RU" sz="1600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Обучение модели происходит на фактических данных, очищенных от выбросов</a:t>
            </a:r>
            <a:endParaRPr lang="ru-RU" sz="1600" spc="180" dirty="0" smtClean="0">
              <a:ln>
                <a:solidFill>
                  <a:srgbClr val="065CAB"/>
                </a:solidFill>
              </a:ln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283" y="1557338"/>
            <a:ext cx="2618465" cy="511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87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</a:t>
            </a:fld>
            <a:endParaRPr lang="ru-RU" dirty="0"/>
          </a:p>
        </p:txBody>
      </p:sp>
      <p:sp>
        <p:nvSpPr>
          <p:cNvPr id="11" name="Google Shape;125;p4">
            <a:extLst>
              <a:ext uri="{FF2B5EF4-FFF2-40B4-BE49-F238E27FC236}">
                <a16:creationId xmlns:a16="http://schemas.microsoft.com/office/drawing/2014/main" xmlns="" id="{60669A83-F90E-4A4C-BA00-13CC73D4042F}"/>
              </a:ext>
            </a:extLst>
          </p:cNvPr>
          <p:cNvSpPr/>
          <p:nvPr/>
        </p:nvSpPr>
        <p:spPr>
          <a:xfrm>
            <a:off x="1408143" y="1684050"/>
            <a:ext cx="829515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800" b="1" dirty="0" smtClean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Распределение </a:t>
            </a:r>
            <a:r>
              <a:rPr lang="ru-RU" sz="1800" b="1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данных </a:t>
            </a:r>
            <a:r>
              <a:rPr lang="ru-RU" sz="1800" b="1" dirty="0" smtClean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предложенного Датасета соответствует </a:t>
            </a:r>
            <a:r>
              <a:rPr lang="ru-RU" sz="1800" b="1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нормальному</a:t>
            </a:r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xmlns="" id="{066B2AF8-B3BB-4E6C-B4EF-BA91A7149C6E}"/>
              </a:ext>
            </a:extLst>
          </p:cNvPr>
          <p:cNvGrpSpPr/>
          <p:nvPr/>
        </p:nvGrpSpPr>
        <p:grpSpPr>
          <a:xfrm>
            <a:off x="558782" y="2489251"/>
            <a:ext cx="450202" cy="685765"/>
            <a:chOff x="623996" y="1592262"/>
            <a:chExt cx="333947" cy="508681"/>
          </a:xfrm>
        </p:grpSpPr>
        <p:cxnSp>
          <p:nvCxnSpPr>
            <p:cNvPr id="37" name="Google Shape;123;p4">
              <a:extLst>
                <a:ext uri="{FF2B5EF4-FFF2-40B4-BE49-F238E27FC236}">
                  <a16:creationId xmlns:a16="http://schemas.microsoft.com/office/drawing/2014/main" xmlns="" id="{B2BB743C-20D7-4E69-AAE1-54C42970370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" name="Google Shape;124;p4">
              <a:extLst>
                <a:ext uri="{FF2B5EF4-FFF2-40B4-BE49-F238E27FC236}">
                  <a16:creationId xmlns:a16="http://schemas.microsoft.com/office/drawing/2014/main" xmlns="" id="{A09E8948-234F-49EF-B8ED-B3C480E04917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" name="Google Shape;126;p4">
              <a:extLst>
                <a:ext uri="{FF2B5EF4-FFF2-40B4-BE49-F238E27FC236}">
                  <a16:creationId xmlns:a16="http://schemas.microsoft.com/office/drawing/2014/main" xmlns="" id="{DE776E1C-0C20-43D2-8A38-628879EB82A4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xmlns="" id="{A61F8772-5670-475E-90AF-084D02A24E45}"/>
              </a:ext>
            </a:extLst>
          </p:cNvPr>
          <p:cNvGrpSpPr/>
          <p:nvPr/>
        </p:nvGrpSpPr>
        <p:grpSpPr>
          <a:xfrm>
            <a:off x="558782" y="3443265"/>
            <a:ext cx="450202" cy="685765"/>
            <a:chOff x="623996" y="1592262"/>
            <a:chExt cx="333947" cy="508681"/>
          </a:xfrm>
        </p:grpSpPr>
        <p:cxnSp>
          <p:nvCxnSpPr>
            <p:cNvPr id="41" name="Google Shape;123;p4">
              <a:extLst>
                <a:ext uri="{FF2B5EF4-FFF2-40B4-BE49-F238E27FC236}">
                  <a16:creationId xmlns:a16="http://schemas.microsoft.com/office/drawing/2014/main" xmlns="" id="{31FD4C9E-5F69-4810-A00B-E211610CB36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" name="Google Shape;124;p4">
              <a:extLst>
                <a:ext uri="{FF2B5EF4-FFF2-40B4-BE49-F238E27FC236}">
                  <a16:creationId xmlns:a16="http://schemas.microsoft.com/office/drawing/2014/main" xmlns="" id="{1B688AC3-F620-4E8E-B8F1-1B14FAE7C0C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" name="Google Shape;126;p4">
              <a:extLst>
                <a:ext uri="{FF2B5EF4-FFF2-40B4-BE49-F238E27FC236}">
                  <a16:creationId xmlns:a16="http://schemas.microsoft.com/office/drawing/2014/main" xmlns="" id="{87B9060E-A604-4528-B297-A9EBC00AAAD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xmlns="" id="{90E0740F-EFCD-41F2-8EB0-E752773D0AE6}"/>
              </a:ext>
            </a:extLst>
          </p:cNvPr>
          <p:cNvGrpSpPr/>
          <p:nvPr/>
        </p:nvGrpSpPr>
        <p:grpSpPr>
          <a:xfrm>
            <a:off x="560162" y="4407979"/>
            <a:ext cx="450202" cy="685765"/>
            <a:chOff x="623996" y="1592262"/>
            <a:chExt cx="333947" cy="508681"/>
          </a:xfrm>
        </p:grpSpPr>
        <p:cxnSp>
          <p:nvCxnSpPr>
            <p:cNvPr id="45" name="Google Shape;123;p4">
              <a:extLst>
                <a:ext uri="{FF2B5EF4-FFF2-40B4-BE49-F238E27FC236}">
                  <a16:creationId xmlns:a16="http://schemas.microsoft.com/office/drawing/2014/main" xmlns="" id="{5C8D2F6A-BB2A-49FD-B94C-250EB763B06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" name="Google Shape;124;p4">
              <a:extLst>
                <a:ext uri="{FF2B5EF4-FFF2-40B4-BE49-F238E27FC236}">
                  <a16:creationId xmlns:a16="http://schemas.microsoft.com/office/drawing/2014/main" xmlns="" id="{EB043BAB-1826-41DB-A7FE-AAA09C039F9C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" name="Google Shape;126;p4">
              <a:extLst>
                <a:ext uri="{FF2B5EF4-FFF2-40B4-BE49-F238E27FC236}">
                  <a16:creationId xmlns:a16="http://schemas.microsoft.com/office/drawing/2014/main" xmlns="" id="{24ECB75A-09F9-43A5-8D25-D348344E60BF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xmlns="" id="{C1DE16C2-2172-463A-93BA-EA11B2417C83}"/>
              </a:ext>
            </a:extLst>
          </p:cNvPr>
          <p:cNvGrpSpPr/>
          <p:nvPr/>
        </p:nvGrpSpPr>
        <p:grpSpPr>
          <a:xfrm>
            <a:off x="558782" y="5383393"/>
            <a:ext cx="450202" cy="685765"/>
            <a:chOff x="623996" y="1592262"/>
            <a:chExt cx="333947" cy="508681"/>
          </a:xfrm>
        </p:grpSpPr>
        <p:cxnSp>
          <p:nvCxnSpPr>
            <p:cNvPr id="49" name="Google Shape;123;p4">
              <a:extLst>
                <a:ext uri="{FF2B5EF4-FFF2-40B4-BE49-F238E27FC236}">
                  <a16:creationId xmlns:a16="http://schemas.microsoft.com/office/drawing/2014/main" xmlns="" id="{73882629-1BAE-438B-9802-2EDD583F7F1E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" name="Google Shape;124;p4">
              <a:extLst>
                <a:ext uri="{FF2B5EF4-FFF2-40B4-BE49-F238E27FC236}">
                  <a16:creationId xmlns:a16="http://schemas.microsoft.com/office/drawing/2014/main" xmlns="" id="{590F5074-56E7-4E5F-A651-A7E31BD5FFB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" name="Google Shape;126;p4">
              <a:extLst>
                <a:ext uri="{FF2B5EF4-FFF2-40B4-BE49-F238E27FC236}">
                  <a16:creationId xmlns:a16="http://schemas.microsoft.com/office/drawing/2014/main" xmlns="" id="{A2CA7045-D48F-4328-8FF7-FF8E4D8ABC1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2" name="Google Shape;125;p4">
            <a:extLst>
              <a:ext uri="{FF2B5EF4-FFF2-40B4-BE49-F238E27FC236}">
                <a16:creationId xmlns:a16="http://schemas.microsoft.com/office/drawing/2014/main" xmlns="" id="{B392D556-B476-4E1F-958C-31EE7B16300D}"/>
              </a:ext>
            </a:extLst>
          </p:cNvPr>
          <p:cNvSpPr/>
          <p:nvPr/>
        </p:nvSpPr>
        <p:spPr>
          <a:xfrm>
            <a:off x="1408143" y="2667307"/>
            <a:ext cx="940485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/>
            <a:r>
              <a:rPr lang="ru-RU" sz="1800" b="1" dirty="0" smtClean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Корреляция </a:t>
            </a:r>
            <a:r>
              <a:rPr lang="ru-RU" sz="1800" b="1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между парами признаков стремится к нулю</a:t>
            </a:r>
          </a:p>
        </p:txBody>
      </p:sp>
      <p:sp>
        <p:nvSpPr>
          <p:cNvPr id="53" name="Google Shape;127;p4">
            <a:extLst>
              <a:ext uri="{FF2B5EF4-FFF2-40B4-BE49-F238E27FC236}">
                <a16:creationId xmlns:a16="http://schemas.microsoft.com/office/drawing/2014/main" xmlns="" id="{BCF65B5B-0337-4C73-B9BB-A05F6916D064}"/>
              </a:ext>
            </a:extLst>
          </p:cNvPr>
          <p:cNvSpPr/>
          <p:nvPr/>
        </p:nvSpPr>
        <p:spPr>
          <a:xfrm>
            <a:off x="843937" y="2739873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2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4" name="Google Shape;125;p4">
            <a:extLst>
              <a:ext uri="{FF2B5EF4-FFF2-40B4-BE49-F238E27FC236}">
                <a16:creationId xmlns:a16="http://schemas.microsoft.com/office/drawing/2014/main" xmlns="" id="{4BBDCECC-7AC6-4E39-B4A9-A7C1308CD1E4}"/>
              </a:ext>
            </a:extLst>
          </p:cNvPr>
          <p:cNvSpPr/>
          <p:nvPr/>
        </p:nvSpPr>
        <p:spPr>
          <a:xfrm>
            <a:off x="1408143" y="3608012"/>
            <a:ext cx="1023048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/>
            <a:r>
              <a:rPr lang="ru-RU" sz="1800" b="1" dirty="0" smtClean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Использованные </a:t>
            </a:r>
            <a:r>
              <a:rPr lang="ru-RU" sz="1800" b="1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при разработке моделей методы не позволили получить достоверные прогнозы</a:t>
            </a:r>
            <a:endParaRPr lang="ru-RU" sz="1800" b="1" dirty="0"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  <p:sp>
        <p:nvSpPr>
          <p:cNvPr id="55" name="Google Shape;127;p4">
            <a:extLst>
              <a:ext uri="{FF2B5EF4-FFF2-40B4-BE49-F238E27FC236}">
                <a16:creationId xmlns:a16="http://schemas.microsoft.com/office/drawing/2014/main" xmlns="" id="{09A3BA78-83A5-439F-80AC-98893E52CA81}"/>
              </a:ext>
            </a:extLst>
          </p:cNvPr>
          <p:cNvSpPr/>
          <p:nvPr/>
        </p:nvSpPr>
        <p:spPr>
          <a:xfrm>
            <a:off x="843937" y="3709719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3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7" name="Google Shape;127;p4">
            <a:extLst>
              <a:ext uri="{FF2B5EF4-FFF2-40B4-BE49-F238E27FC236}">
                <a16:creationId xmlns:a16="http://schemas.microsoft.com/office/drawing/2014/main" xmlns="" id="{52BA7844-74CD-4A10-A920-4E6A0D827A2C}"/>
              </a:ext>
            </a:extLst>
          </p:cNvPr>
          <p:cNvSpPr/>
          <p:nvPr/>
        </p:nvSpPr>
        <p:spPr>
          <a:xfrm>
            <a:off x="843937" y="4677149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4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8" name="Google Shape;125;p4">
            <a:extLst>
              <a:ext uri="{FF2B5EF4-FFF2-40B4-BE49-F238E27FC236}">
                <a16:creationId xmlns:a16="http://schemas.microsoft.com/office/drawing/2014/main" xmlns="" id="{5196AA80-638D-487F-983B-0DA60BA9BE05}"/>
              </a:ext>
            </a:extLst>
          </p:cNvPr>
          <p:cNvSpPr/>
          <p:nvPr/>
        </p:nvSpPr>
        <p:spPr>
          <a:xfrm>
            <a:off x="1382780" y="5557018"/>
            <a:ext cx="775234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ru-RU" sz="1800" b="1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</a:rPr>
              <a:t>В ходе выполнения выпускной работы были выполнены все задачи</a:t>
            </a:r>
            <a:endParaRPr lang="ru-RU" sz="1800" dirty="0"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  <p:sp>
        <p:nvSpPr>
          <p:cNvPr id="59" name="Google Shape;127;p4">
            <a:extLst>
              <a:ext uri="{FF2B5EF4-FFF2-40B4-BE49-F238E27FC236}">
                <a16:creationId xmlns:a16="http://schemas.microsoft.com/office/drawing/2014/main" xmlns="" id="{6CBDF430-C68B-42FA-BC4A-87935642BB35}"/>
              </a:ext>
            </a:extLst>
          </p:cNvPr>
          <p:cNvSpPr/>
          <p:nvPr/>
        </p:nvSpPr>
        <p:spPr>
          <a:xfrm>
            <a:off x="836823" y="5618307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5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xmlns="" id="{CEB208F7-621F-4826-AC02-D9ACF56C2556}"/>
              </a:ext>
            </a:extLst>
          </p:cNvPr>
          <p:cNvGrpSpPr/>
          <p:nvPr/>
        </p:nvGrpSpPr>
        <p:grpSpPr>
          <a:xfrm>
            <a:off x="558782" y="1503622"/>
            <a:ext cx="450202" cy="685765"/>
            <a:chOff x="623996" y="1592262"/>
            <a:chExt cx="333947" cy="508681"/>
          </a:xfrm>
        </p:grpSpPr>
        <p:cxnSp>
          <p:nvCxnSpPr>
            <p:cNvPr id="61" name="Google Shape;123;p4">
              <a:extLst>
                <a:ext uri="{FF2B5EF4-FFF2-40B4-BE49-F238E27FC236}">
                  <a16:creationId xmlns:a16="http://schemas.microsoft.com/office/drawing/2014/main" xmlns="" id="{C80DFF66-7760-463A-A6E3-7A4A06739A6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124;p4">
              <a:extLst>
                <a:ext uri="{FF2B5EF4-FFF2-40B4-BE49-F238E27FC236}">
                  <a16:creationId xmlns:a16="http://schemas.microsoft.com/office/drawing/2014/main" xmlns="" id="{537A8DBB-64CB-4C54-9816-C8AB9CEF9F83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126;p4">
              <a:extLst>
                <a:ext uri="{FF2B5EF4-FFF2-40B4-BE49-F238E27FC236}">
                  <a16:creationId xmlns:a16="http://schemas.microsoft.com/office/drawing/2014/main" xmlns="" id="{5EA94F71-5A4A-461B-84A6-89FA43FE7B61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4" name="Google Shape;127;p4">
            <a:extLst>
              <a:ext uri="{FF2B5EF4-FFF2-40B4-BE49-F238E27FC236}">
                <a16:creationId xmlns:a16="http://schemas.microsoft.com/office/drawing/2014/main" xmlns="" id="{52F47E68-BBBA-4D50-92F9-0A84552519B8}"/>
              </a:ext>
            </a:extLst>
          </p:cNvPr>
          <p:cNvSpPr/>
          <p:nvPr/>
        </p:nvSpPr>
        <p:spPr>
          <a:xfrm>
            <a:off x="843937" y="1754244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1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grpSp>
        <p:nvGrpSpPr>
          <p:cNvPr id="66" name="Группа 65">
            <a:extLst>
              <a:ext uri="{FF2B5EF4-FFF2-40B4-BE49-F238E27FC236}">
                <a16:creationId xmlns:a16="http://schemas.microsoft.com/office/drawing/2014/main" xmlns="" id="{B431A07B-4120-45A8-87F5-FD0B7543B02C}"/>
              </a:ext>
            </a:extLst>
          </p:cNvPr>
          <p:cNvGrpSpPr/>
          <p:nvPr/>
        </p:nvGrpSpPr>
        <p:grpSpPr>
          <a:xfrm>
            <a:off x="3167880" y="469293"/>
            <a:ext cx="3099755" cy="666000"/>
            <a:chOff x="1476753" y="3499669"/>
            <a:chExt cx="4619247" cy="666000"/>
          </a:xfrm>
        </p:grpSpPr>
        <p:sp>
          <p:nvSpPr>
            <p:cNvPr id="67" name="Прямоугольник 66">
              <a:extLst>
                <a:ext uri="{FF2B5EF4-FFF2-40B4-BE49-F238E27FC236}">
                  <a16:creationId xmlns:a16="http://schemas.microsoft.com/office/drawing/2014/main" xmlns="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Заключение</a:t>
              </a:r>
              <a:endParaRPr lang="ru-RU" sz="2800" spc="18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1" name="Прямоугольник 58">
              <a:extLst>
                <a:ext uri="{FF2B5EF4-FFF2-40B4-BE49-F238E27FC236}">
                  <a16:creationId xmlns:a16="http://schemas.microsoft.com/office/drawing/2014/main" xmlns="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2" name="Прямоугольник 58">
              <a:extLst>
                <a:ext uri="{FF2B5EF4-FFF2-40B4-BE49-F238E27FC236}">
                  <a16:creationId xmlns:a16="http://schemas.microsoft.com/office/drawing/2014/main" xmlns="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73" name="Google Shape;125;p4">
            <a:extLst>
              <a:ext uri="{FF2B5EF4-FFF2-40B4-BE49-F238E27FC236}">
                <a16:creationId xmlns:a16="http://schemas.microsoft.com/office/drawing/2014/main" xmlns="" id="{5196AA80-638D-487F-983B-0DA60BA9BE05}"/>
              </a:ext>
            </a:extLst>
          </p:cNvPr>
          <p:cNvSpPr/>
          <p:nvPr/>
        </p:nvSpPr>
        <p:spPr>
          <a:xfrm>
            <a:off x="1384254" y="4457620"/>
            <a:ext cx="975722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ru-RU" sz="1800" b="1" dirty="0" smtClean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</a:rPr>
              <a:t>Применённые </a:t>
            </a:r>
            <a:r>
              <a:rPr lang="ru-RU" sz="1800" b="1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</a:rPr>
              <a:t>модели регрессии и нейросеть не показали эффективности в прогнозировании свойств композитов</a:t>
            </a:r>
            <a:endParaRPr lang="ru-RU" sz="1800" dirty="0"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13078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</a:t>
            </a:fld>
            <a:endParaRPr lang="ru-RU" dirty="0"/>
          </a:p>
        </p:txBody>
      </p:sp>
      <p:sp>
        <p:nvSpPr>
          <p:cNvPr id="11" name="Google Shape;125;p4">
            <a:extLst>
              <a:ext uri="{FF2B5EF4-FFF2-40B4-BE49-F238E27FC236}">
                <a16:creationId xmlns:a16="http://schemas.microsoft.com/office/drawing/2014/main" xmlns="" id="{60669A83-F90E-4A4C-BA00-13CC73D4042F}"/>
              </a:ext>
            </a:extLst>
          </p:cNvPr>
          <p:cNvSpPr/>
          <p:nvPr/>
        </p:nvSpPr>
        <p:spPr>
          <a:xfrm>
            <a:off x="1434776" y="1684050"/>
            <a:ext cx="621790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800" b="1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Разведочный анализ </a:t>
            </a:r>
            <a:r>
              <a:rPr lang="ru-RU" sz="1800" b="1" dirty="0" smtClean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данных, визуализация</a:t>
            </a:r>
            <a:endParaRPr lang="ru-RU" sz="1800" b="1" dirty="0"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xmlns="" id="{066B2AF8-B3BB-4E6C-B4EF-BA91A7149C6E}"/>
              </a:ext>
            </a:extLst>
          </p:cNvPr>
          <p:cNvGrpSpPr/>
          <p:nvPr/>
        </p:nvGrpSpPr>
        <p:grpSpPr>
          <a:xfrm>
            <a:off x="558782" y="2489251"/>
            <a:ext cx="450202" cy="685765"/>
            <a:chOff x="623996" y="1592262"/>
            <a:chExt cx="333947" cy="508681"/>
          </a:xfrm>
        </p:grpSpPr>
        <p:cxnSp>
          <p:nvCxnSpPr>
            <p:cNvPr id="37" name="Google Shape;123;p4">
              <a:extLst>
                <a:ext uri="{FF2B5EF4-FFF2-40B4-BE49-F238E27FC236}">
                  <a16:creationId xmlns:a16="http://schemas.microsoft.com/office/drawing/2014/main" xmlns="" id="{B2BB743C-20D7-4E69-AAE1-54C42970370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" name="Google Shape;124;p4">
              <a:extLst>
                <a:ext uri="{FF2B5EF4-FFF2-40B4-BE49-F238E27FC236}">
                  <a16:creationId xmlns:a16="http://schemas.microsoft.com/office/drawing/2014/main" xmlns="" id="{A09E8948-234F-49EF-B8ED-B3C480E04917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" name="Google Shape;126;p4">
              <a:extLst>
                <a:ext uri="{FF2B5EF4-FFF2-40B4-BE49-F238E27FC236}">
                  <a16:creationId xmlns:a16="http://schemas.microsoft.com/office/drawing/2014/main" xmlns="" id="{DE776E1C-0C20-43D2-8A38-628879EB82A4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xmlns="" id="{A61F8772-5670-475E-90AF-084D02A24E45}"/>
              </a:ext>
            </a:extLst>
          </p:cNvPr>
          <p:cNvGrpSpPr/>
          <p:nvPr/>
        </p:nvGrpSpPr>
        <p:grpSpPr>
          <a:xfrm>
            <a:off x="558782" y="3443265"/>
            <a:ext cx="450202" cy="685765"/>
            <a:chOff x="623996" y="1592262"/>
            <a:chExt cx="333947" cy="508681"/>
          </a:xfrm>
        </p:grpSpPr>
        <p:cxnSp>
          <p:nvCxnSpPr>
            <p:cNvPr id="41" name="Google Shape;123;p4">
              <a:extLst>
                <a:ext uri="{FF2B5EF4-FFF2-40B4-BE49-F238E27FC236}">
                  <a16:creationId xmlns:a16="http://schemas.microsoft.com/office/drawing/2014/main" xmlns="" id="{31FD4C9E-5F69-4810-A00B-E211610CB36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" name="Google Shape;124;p4">
              <a:extLst>
                <a:ext uri="{FF2B5EF4-FFF2-40B4-BE49-F238E27FC236}">
                  <a16:creationId xmlns:a16="http://schemas.microsoft.com/office/drawing/2014/main" xmlns="" id="{1B688AC3-F620-4E8E-B8F1-1B14FAE7C0C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" name="Google Shape;126;p4">
              <a:extLst>
                <a:ext uri="{FF2B5EF4-FFF2-40B4-BE49-F238E27FC236}">
                  <a16:creationId xmlns:a16="http://schemas.microsoft.com/office/drawing/2014/main" xmlns="" id="{87B9060E-A604-4528-B297-A9EBC00AAAD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xmlns="" id="{90E0740F-EFCD-41F2-8EB0-E752773D0AE6}"/>
              </a:ext>
            </a:extLst>
          </p:cNvPr>
          <p:cNvGrpSpPr/>
          <p:nvPr/>
        </p:nvGrpSpPr>
        <p:grpSpPr>
          <a:xfrm>
            <a:off x="560162" y="4407979"/>
            <a:ext cx="450202" cy="685765"/>
            <a:chOff x="623996" y="1592262"/>
            <a:chExt cx="333947" cy="508681"/>
          </a:xfrm>
        </p:grpSpPr>
        <p:cxnSp>
          <p:nvCxnSpPr>
            <p:cNvPr id="45" name="Google Shape;123;p4">
              <a:extLst>
                <a:ext uri="{FF2B5EF4-FFF2-40B4-BE49-F238E27FC236}">
                  <a16:creationId xmlns:a16="http://schemas.microsoft.com/office/drawing/2014/main" xmlns="" id="{5C8D2F6A-BB2A-49FD-B94C-250EB763B06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" name="Google Shape;124;p4">
              <a:extLst>
                <a:ext uri="{FF2B5EF4-FFF2-40B4-BE49-F238E27FC236}">
                  <a16:creationId xmlns:a16="http://schemas.microsoft.com/office/drawing/2014/main" xmlns="" id="{EB043BAB-1826-41DB-A7FE-AAA09C039F9C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" name="Google Shape;126;p4">
              <a:extLst>
                <a:ext uri="{FF2B5EF4-FFF2-40B4-BE49-F238E27FC236}">
                  <a16:creationId xmlns:a16="http://schemas.microsoft.com/office/drawing/2014/main" xmlns="" id="{24ECB75A-09F9-43A5-8D25-D348344E60BF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xmlns="" id="{C1DE16C2-2172-463A-93BA-EA11B2417C83}"/>
              </a:ext>
            </a:extLst>
          </p:cNvPr>
          <p:cNvGrpSpPr/>
          <p:nvPr/>
        </p:nvGrpSpPr>
        <p:grpSpPr>
          <a:xfrm>
            <a:off x="558782" y="5383393"/>
            <a:ext cx="450202" cy="685765"/>
            <a:chOff x="623996" y="1592262"/>
            <a:chExt cx="333947" cy="508681"/>
          </a:xfrm>
        </p:grpSpPr>
        <p:cxnSp>
          <p:nvCxnSpPr>
            <p:cNvPr id="49" name="Google Shape;123;p4">
              <a:extLst>
                <a:ext uri="{FF2B5EF4-FFF2-40B4-BE49-F238E27FC236}">
                  <a16:creationId xmlns:a16="http://schemas.microsoft.com/office/drawing/2014/main" xmlns="" id="{73882629-1BAE-438B-9802-2EDD583F7F1E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" name="Google Shape;124;p4">
              <a:extLst>
                <a:ext uri="{FF2B5EF4-FFF2-40B4-BE49-F238E27FC236}">
                  <a16:creationId xmlns:a16="http://schemas.microsoft.com/office/drawing/2014/main" xmlns="" id="{590F5074-56E7-4E5F-A651-A7E31BD5FFB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" name="Google Shape;126;p4">
              <a:extLst>
                <a:ext uri="{FF2B5EF4-FFF2-40B4-BE49-F238E27FC236}">
                  <a16:creationId xmlns:a16="http://schemas.microsoft.com/office/drawing/2014/main" xmlns="" id="{A2CA7045-D48F-4328-8FF7-FF8E4D8ABC1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2" name="Google Shape;125;p4">
            <a:extLst>
              <a:ext uri="{FF2B5EF4-FFF2-40B4-BE49-F238E27FC236}">
                <a16:creationId xmlns:a16="http://schemas.microsoft.com/office/drawing/2014/main" xmlns="" id="{B392D556-B476-4E1F-958C-31EE7B16300D}"/>
              </a:ext>
            </a:extLst>
          </p:cNvPr>
          <p:cNvSpPr/>
          <p:nvPr/>
        </p:nvSpPr>
        <p:spPr>
          <a:xfrm>
            <a:off x="1434776" y="2649551"/>
            <a:ext cx="940485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/>
            <a:r>
              <a:rPr lang="ru-RU" sz="1800" b="1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Предобработка </a:t>
            </a:r>
            <a:r>
              <a:rPr lang="ru-RU" sz="1800" b="1" dirty="0" smtClean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данных: удаление выбросов, стандартизация, разделение на тренинг и тест </a:t>
            </a:r>
            <a:endParaRPr lang="ru-RU" sz="1800" b="1" dirty="0"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Google Shape;127;p4">
            <a:extLst>
              <a:ext uri="{FF2B5EF4-FFF2-40B4-BE49-F238E27FC236}">
                <a16:creationId xmlns:a16="http://schemas.microsoft.com/office/drawing/2014/main" xmlns="" id="{BCF65B5B-0337-4C73-B9BB-A05F6916D064}"/>
              </a:ext>
            </a:extLst>
          </p:cNvPr>
          <p:cNvSpPr/>
          <p:nvPr/>
        </p:nvSpPr>
        <p:spPr>
          <a:xfrm>
            <a:off x="843937" y="2739873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chemeClr val="accent4">
                    <a:lumMod val="50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2</a:t>
            </a:r>
            <a:endParaRPr sz="3600" baseline="30000" dirty="0">
              <a:solidFill>
                <a:schemeClr val="accent4">
                  <a:lumMod val="50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4" name="Google Shape;125;p4">
            <a:extLst>
              <a:ext uri="{FF2B5EF4-FFF2-40B4-BE49-F238E27FC236}">
                <a16:creationId xmlns:a16="http://schemas.microsoft.com/office/drawing/2014/main" xmlns="" id="{4BBDCECC-7AC6-4E39-B4A9-A7C1308CD1E4}"/>
              </a:ext>
            </a:extLst>
          </p:cNvPr>
          <p:cNvSpPr/>
          <p:nvPr/>
        </p:nvSpPr>
        <p:spPr>
          <a:xfrm>
            <a:off x="1434776" y="3483720"/>
            <a:ext cx="1023048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/>
            <a:r>
              <a:rPr lang="ru-RU" sz="1800" b="1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Разработка и обучение </a:t>
            </a:r>
            <a:r>
              <a:rPr lang="ru-RU" sz="1800" b="1" dirty="0" smtClean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моделей «Модуль </a:t>
            </a:r>
            <a:r>
              <a:rPr lang="ru-RU" sz="1800" b="1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упругости при растяжении, ГПа</a:t>
            </a:r>
            <a:r>
              <a:rPr lang="ru-RU" sz="1800" b="1" dirty="0" smtClean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», «Прочность </a:t>
            </a:r>
            <a:r>
              <a:rPr lang="ru-RU" sz="1800" b="1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при растяжении, МПа</a:t>
            </a:r>
            <a:r>
              <a:rPr lang="ru-RU" sz="1800" b="1" dirty="0" smtClean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» </a:t>
            </a:r>
            <a:r>
              <a:rPr lang="ru-RU" sz="1800" b="1" dirty="0" smtClean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</a:rPr>
              <a:t>и нейросети </a:t>
            </a:r>
            <a:r>
              <a:rPr lang="ru-RU" sz="1800" b="1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</a:rPr>
              <a:t>для рекомендации  «Соотношение матрица-наполнитель</a:t>
            </a:r>
            <a:r>
              <a:rPr lang="ru-RU" sz="1800" b="1" dirty="0" smtClean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</a:rPr>
              <a:t>»</a:t>
            </a:r>
            <a:endParaRPr lang="ru-RU" sz="1800" b="1" dirty="0"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  <p:sp>
        <p:nvSpPr>
          <p:cNvPr id="55" name="Google Shape;127;p4">
            <a:extLst>
              <a:ext uri="{FF2B5EF4-FFF2-40B4-BE49-F238E27FC236}">
                <a16:creationId xmlns:a16="http://schemas.microsoft.com/office/drawing/2014/main" xmlns="" id="{09A3BA78-83A5-439F-80AC-98893E52CA81}"/>
              </a:ext>
            </a:extLst>
          </p:cNvPr>
          <p:cNvSpPr/>
          <p:nvPr/>
        </p:nvSpPr>
        <p:spPr>
          <a:xfrm>
            <a:off x="843937" y="3709719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chemeClr val="accent4">
                    <a:lumMod val="50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3</a:t>
            </a:r>
            <a:endParaRPr sz="3600" baseline="30000" dirty="0">
              <a:solidFill>
                <a:schemeClr val="accent4">
                  <a:lumMod val="50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7" name="Google Shape;127;p4">
            <a:extLst>
              <a:ext uri="{FF2B5EF4-FFF2-40B4-BE49-F238E27FC236}">
                <a16:creationId xmlns:a16="http://schemas.microsoft.com/office/drawing/2014/main" xmlns="" id="{52BA7844-74CD-4A10-A920-4E6A0D827A2C}"/>
              </a:ext>
            </a:extLst>
          </p:cNvPr>
          <p:cNvSpPr/>
          <p:nvPr/>
        </p:nvSpPr>
        <p:spPr>
          <a:xfrm>
            <a:off x="843937" y="4677149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chemeClr val="accent4">
                    <a:lumMod val="50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4</a:t>
            </a:r>
            <a:endParaRPr sz="3600" baseline="30000" dirty="0">
              <a:solidFill>
                <a:schemeClr val="accent4">
                  <a:lumMod val="50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8" name="Google Shape;125;p4">
            <a:extLst>
              <a:ext uri="{FF2B5EF4-FFF2-40B4-BE49-F238E27FC236}">
                <a16:creationId xmlns:a16="http://schemas.microsoft.com/office/drawing/2014/main" xmlns="" id="{5196AA80-638D-487F-983B-0DA60BA9BE05}"/>
              </a:ext>
            </a:extLst>
          </p:cNvPr>
          <p:cNvSpPr/>
          <p:nvPr/>
        </p:nvSpPr>
        <p:spPr>
          <a:xfrm>
            <a:off x="1382780" y="5539262"/>
            <a:ext cx="621790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 smtClean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</a:rPr>
              <a:t>Выводы</a:t>
            </a:r>
            <a:endParaRPr lang="ru-RU" sz="1800" dirty="0"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  <p:sp>
        <p:nvSpPr>
          <p:cNvPr id="59" name="Google Shape;127;p4">
            <a:extLst>
              <a:ext uri="{FF2B5EF4-FFF2-40B4-BE49-F238E27FC236}">
                <a16:creationId xmlns:a16="http://schemas.microsoft.com/office/drawing/2014/main" xmlns="" id="{6CBDF430-C68B-42FA-BC4A-87935642BB35}"/>
              </a:ext>
            </a:extLst>
          </p:cNvPr>
          <p:cNvSpPr/>
          <p:nvPr/>
        </p:nvSpPr>
        <p:spPr>
          <a:xfrm>
            <a:off x="836823" y="5618307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chemeClr val="accent4">
                    <a:lumMod val="50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5</a:t>
            </a:r>
            <a:endParaRPr sz="3600" baseline="30000" dirty="0">
              <a:solidFill>
                <a:schemeClr val="accent4">
                  <a:lumMod val="50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xmlns="" id="{CEB208F7-621F-4826-AC02-D9ACF56C2556}"/>
              </a:ext>
            </a:extLst>
          </p:cNvPr>
          <p:cNvGrpSpPr/>
          <p:nvPr/>
        </p:nvGrpSpPr>
        <p:grpSpPr>
          <a:xfrm>
            <a:off x="558782" y="1503622"/>
            <a:ext cx="450202" cy="685765"/>
            <a:chOff x="623996" y="1592262"/>
            <a:chExt cx="333947" cy="508681"/>
          </a:xfrm>
        </p:grpSpPr>
        <p:cxnSp>
          <p:nvCxnSpPr>
            <p:cNvPr id="61" name="Google Shape;123;p4">
              <a:extLst>
                <a:ext uri="{FF2B5EF4-FFF2-40B4-BE49-F238E27FC236}">
                  <a16:creationId xmlns:a16="http://schemas.microsoft.com/office/drawing/2014/main" xmlns="" id="{C80DFF66-7760-463A-A6E3-7A4A06739A6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124;p4">
              <a:extLst>
                <a:ext uri="{FF2B5EF4-FFF2-40B4-BE49-F238E27FC236}">
                  <a16:creationId xmlns:a16="http://schemas.microsoft.com/office/drawing/2014/main" xmlns="" id="{537A8DBB-64CB-4C54-9816-C8AB9CEF9F83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126;p4">
              <a:extLst>
                <a:ext uri="{FF2B5EF4-FFF2-40B4-BE49-F238E27FC236}">
                  <a16:creationId xmlns:a16="http://schemas.microsoft.com/office/drawing/2014/main" xmlns="" id="{5EA94F71-5A4A-461B-84A6-89FA43FE7B61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4" name="Google Shape;127;p4">
            <a:extLst>
              <a:ext uri="{FF2B5EF4-FFF2-40B4-BE49-F238E27FC236}">
                <a16:creationId xmlns:a16="http://schemas.microsoft.com/office/drawing/2014/main" xmlns="" id="{52F47E68-BBBA-4D50-92F9-0A84552519B8}"/>
              </a:ext>
            </a:extLst>
          </p:cNvPr>
          <p:cNvSpPr/>
          <p:nvPr/>
        </p:nvSpPr>
        <p:spPr>
          <a:xfrm>
            <a:off x="843937" y="1754244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chemeClr val="accent4">
                    <a:lumMod val="50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1</a:t>
            </a:r>
            <a:endParaRPr sz="3600" baseline="30000" dirty="0">
              <a:solidFill>
                <a:schemeClr val="accent4">
                  <a:lumMod val="50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grpSp>
        <p:nvGrpSpPr>
          <p:cNvPr id="66" name="Группа 65">
            <a:extLst>
              <a:ext uri="{FF2B5EF4-FFF2-40B4-BE49-F238E27FC236}">
                <a16:creationId xmlns:a16="http://schemas.microsoft.com/office/drawing/2014/main" xmlns="" id="{B431A07B-4120-45A8-87F5-FD0B7543B02C}"/>
              </a:ext>
            </a:extLst>
          </p:cNvPr>
          <p:cNvGrpSpPr/>
          <p:nvPr/>
        </p:nvGrpSpPr>
        <p:grpSpPr>
          <a:xfrm>
            <a:off x="3167880" y="469293"/>
            <a:ext cx="3099755" cy="666000"/>
            <a:chOff x="1476753" y="3499669"/>
            <a:chExt cx="4619247" cy="666000"/>
          </a:xfrm>
        </p:grpSpPr>
        <p:sp>
          <p:nvSpPr>
            <p:cNvPr id="67" name="Прямоугольник 66">
              <a:extLst>
                <a:ext uri="{FF2B5EF4-FFF2-40B4-BE49-F238E27FC236}">
                  <a16:creationId xmlns:a16="http://schemas.microsoft.com/office/drawing/2014/main" xmlns="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chemeClr val="accent4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Этапы работы</a:t>
              </a:r>
              <a:endParaRPr lang="ru-RU" sz="2800" spc="18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1" name="Прямоугольник 58">
              <a:extLst>
                <a:ext uri="{FF2B5EF4-FFF2-40B4-BE49-F238E27FC236}">
                  <a16:creationId xmlns:a16="http://schemas.microsoft.com/office/drawing/2014/main" xmlns="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4">
                    <a:lumMod val="50000"/>
                  </a:schemeClr>
                </a:solidFill>
                <a:latin typeface="ALS Sector Regular" panose="02000000000000000000" pitchFamily="2" charset="0"/>
              </a:endParaRPr>
            </a:p>
          </p:txBody>
        </p:sp>
        <p:sp>
          <p:nvSpPr>
            <p:cNvPr id="72" name="Прямоугольник 58">
              <a:extLst>
                <a:ext uri="{FF2B5EF4-FFF2-40B4-BE49-F238E27FC236}">
                  <a16:creationId xmlns:a16="http://schemas.microsoft.com/office/drawing/2014/main" xmlns="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4">
                    <a:lumMod val="50000"/>
                  </a:schemeClr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73" name="Google Shape;125;p4">
            <a:extLst>
              <a:ext uri="{FF2B5EF4-FFF2-40B4-BE49-F238E27FC236}">
                <a16:creationId xmlns:a16="http://schemas.microsoft.com/office/drawing/2014/main" xmlns="" id="{5196AA80-638D-487F-983B-0DA60BA9BE05}"/>
              </a:ext>
            </a:extLst>
          </p:cNvPr>
          <p:cNvSpPr/>
          <p:nvPr/>
        </p:nvSpPr>
        <p:spPr>
          <a:xfrm>
            <a:off x="1410887" y="4608546"/>
            <a:ext cx="621790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 smtClean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</a:rPr>
              <a:t>Тестирование моделей, анализ ошибок</a:t>
            </a:r>
            <a:endParaRPr lang="ru-RU" sz="1800" dirty="0"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1392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xmlns="" id="{B431A07B-4120-45A8-87F5-FD0B7543B02C}"/>
              </a:ext>
            </a:extLst>
          </p:cNvPr>
          <p:cNvGrpSpPr/>
          <p:nvPr/>
        </p:nvGrpSpPr>
        <p:grpSpPr>
          <a:xfrm>
            <a:off x="3167880" y="469293"/>
            <a:ext cx="3321697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xmlns="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chemeClr val="accent4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Анализ данных</a:t>
              </a:r>
              <a:endParaRPr lang="ru-RU" sz="2800" spc="18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xmlns="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xmlns="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1026" name="Picture 2" descr="D:\МГТУ Баумана\ВКР\скрины\_5 описание сет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496" y="1477446"/>
            <a:ext cx="6836489" cy="322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МГТУ Баумана\ВКР\скрины\_1 датасет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3" y="1557338"/>
            <a:ext cx="3137012" cy="195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МГТУ Баумана\ВКР\скрины\_4 уникальные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95" y="3608080"/>
            <a:ext cx="4021137" cy="298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043616" y="5069160"/>
            <a:ext cx="3816951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ru-RU" sz="1800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 признаков – </a:t>
            </a:r>
            <a:r>
              <a:rPr lang="ru-RU" sz="1800" spc="180" dirty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1023 </a:t>
            </a:r>
            <a:r>
              <a:rPr lang="ru-RU" sz="1800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строки</a:t>
            </a:r>
          </a:p>
          <a:p>
            <a:pPr marL="457200" indent="-457200">
              <a:lnSpc>
                <a:spcPts val="2000"/>
              </a:lnSpc>
              <a:buFont typeface="Arial" panose="020B0604020202020204" pitchFamily="34" charset="0"/>
              <a:buChar char="•"/>
            </a:pPr>
            <a:endParaRPr lang="ru-RU" sz="1800" spc="180" dirty="0" smtClean="0">
              <a:ln>
                <a:solidFill>
                  <a:srgbClr val="065CAB"/>
                </a:solidFill>
              </a:ln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2000"/>
              </a:lnSpc>
            </a:pPr>
            <a:r>
              <a:rPr lang="ru-RU" sz="1800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Отсутствие </a:t>
            </a:r>
            <a:r>
              <a:rPr lang="ru-RU" sz="1800" spc="180" dirty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нулевых значений</a:t>
            </a:r>
          </a:p>
          <a:p>
            <a:pPr marL="457200" indent="-457200">
              <a:lnSpc>
                <a:spcPts val="2000"/>
              </a:lnSpc>
              <a:buFont typeface="Arial" panose="020B0604020202020204" pitchFamily="34" charset="0"/>
              <a:buChar char="•"/>
            </a:pPr>
            <a:endParaRPr lang="ru-RU" sz="1800" spc="180" dirty="0">
              <a:ln>
                <a:solidFill>
                  <a:srgbClr val="065CAB"/>
                </a:solidFill>
              </a:ln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2000"/>
              </a:lnSpc>
            </a:pPr>
            <a:r>
              <a:rPr lang="ru-RU" sz="1800" spc="180" dirty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Уникальность </a:t>
            </a:r>
            <a:r>
              <a:rPr lang="ru-RU" sz="1800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строк</a:t>
            </a:r>
            <a:endParaRPr lang="ru-RU" sz="1800" dirty="0">
              <a:solidFill>
                <a:schemeClr val="accent4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5252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xmlns="" id="{B431A07B-4120-45A8-87F5-FD0B7543B02C}"/>
              </a:ext>
            </a:extLst>
          </p:cNvPr>
          <p:cNvGrpSpPr/>
          <p:nvPr/>
        </p:nvGrpSpPr>
        <p:grpSpPr>
          <a:xfrm>
            <a:off x="3167880" y="469293"/>
            <a:ext cx="3037611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xmlns="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chemeClr val="accent4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Визуализация</a:t>
              </a:r>
              <a:endParaRPr lang="ru-RU" sz="2800" spc="18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xmlns="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xmlns="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907308" y="5397640"/>
            <a:ext cx="5228501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ru-RU" sz="1800" spc="180" dirty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Значения Тепловой карты близки к 0</a:t>
            </a:r>
          </a:p>
          <a:p>
            <a:pPr>
              <a:lnSpc>
                <a:spcPts val="2000"/>
              </a:lnSpc>
            </a:pPr>
            <a:endParaRPr lang="ru-RU" sz="1800" spc="180" dirty="0" smtClean="0">
              <a:ln>
                <a:solidFill>
                  <a:srgbClr val="065CAB"/>
                </a:solidFill>
              </a:ln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2400"/>
              </a:lnSpc>
            </a:pPr>
            <a:r>
              <a:rPr lang="ru-RU" sz="1800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Попарные графики не демонстрируют корреляцию </a:t>
            </a:r>
            <a:r>
              <a:rPr lang="ru-RU" sz="1800" spc="180" dirty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между </a:t>
            </a:r>
            <a:r>
              <a:rPr lang="ru-RU" sz="1800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признаками</a:t>
            </a:r>
          </a:p>
        </p:txBody>
      </p:sp>
      <p:pic>
        <p:nvPicPr>
          <p:cNvPr id="2050" name="Picture 2" descr="D:\МГТУ Баумана\ВКР\скрины\_11 тепловая карт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352" y="1495194"/>
            <a:ext cx="5380715" cy="376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D:\МГТУ Баумана\ВКР\скрины\_6 паи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3" y="1557338"/>
            <a:ext cx="1792842" cy="169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:\МГТУ Баумана\ВКР\скрины\_6 паир копи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573" y="2702558"/>
            <a:ext cx="3907984" cy="393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68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xmlns="" id="{B431A07B-4120-45A8-87F5-FD0B7543B02C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xmlns="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chemeClr val="accent4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О</a:t>
              </a:r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chemeClr val="accent4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бработка </a:t>
              </a:r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chemeClr val="accent4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данных</a:t>
              </a:r>
              <a:endParaRPr lang="ru-RU" sz="2800" spc="18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xmlns="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xmlns="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226888" y="5166821"/>
            <a:ext cx="4518269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ru-RU" sz="1800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Выбросы удаляем методом </a:t>
            </a:r>
            <a:r>
              <a:rPr lang="en-US" sz="1800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IQR</a:t>
            </a:r>
            <a:endParaRPr lang="ru-RU" sz="1800" spc="180" dirty="0" smtClean="0">
              <a:ln>
                <a:solidFill>
                  <a:srgbClr val="065CAB"/>
                </a:solidFill>
              </a:ln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2000"/>
              </a:lnSpc>
            </a:pPr>
            <a:endParaRPr lang="ru-RU" sz="1800" spc="180" dirty="0" smtClean="0">
              <a:ln>
                <a:solidFill>
                  <a:srgbClr val="065CAB"/>
                </a:solidFill>
              </a:ln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2000"/>
              </a:lnSpc>
            </a:pPr>
            <a:r>
              <a:rPr lang="ru-RU" sz="1800" spc="180" dirty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</a:t>
            </a:r>
            <a:r>
              <a:rPr lang="ru-RU" sz="1800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тандартизируем датасет</a:t>
            </a:r>
          </a:p>
          <a:p>
            <a:pPr>
              <a:lnSpc>
                <a:spcPts val="2000"/>
              </a:lnSpc>
            </a:pPr>
            <a:endParaRPr lang="ru-RU" sz="1800" spc="180" dirty="0">
              <a:ln>
                <a:solidFill>
                  <a:srgbClr val="065CAB"/>
                </a:solidFill>
              </a:ln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2000"/>
              </a:lnSpc>
            </a:pPr>
            <a:r>
              <a:rPr lang="ru-RU" sz="1800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Разделяем на тренинг и тест</a:t>
            </a:r>
          </a:p>
        </p:txBody>
      </p:sp>
      <p:pic>
        <p:nvPicPr>
          <p:cNvPr id="3074" name="Picture 2" descr="D:\МГТУ Баумана\ВКР\скрины\_9 усы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87" y="1557339"/>
            <a:ext cx="3799650" cy="206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МГТУ Баумана\ВКР\скрины\_15 нормал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853" y="1469431"/>
            <a:ext cx="6029348" cy="328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:\МГТУ Баумана\ВКР\скрины\_14 усы без выбросов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84" y="4004513"/>
            <a:ext cx="4793950" cy="265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661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xmlns="" id="{B431A07B-4120-45A8-87F5-FD0B7543B02C}"/>
              </a:ext>
            </a:extLst>
          </p:cNvPr>
          <p:cNvGrpSpPr/>
          <p:nvPr/>
        </p:nvGrpSpPr>
        <p:grpSpPr>
          <a:xfrm>
            <a:off x="3167880" y="469293"/>
            <a:ext cx="5763056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xmlns="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chemeClr val="accent4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Разработка, обучение моделей </a:t>
              </a:r>
              <a:endParaRPr lang="ru-RU" sz="2800" spc="18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xmlns="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xmlns="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464809" y="5511185"/>
            <a:ext cx="54589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ru-RU" sz="1800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Модели для поиска лучших параметров</a:t>
            </a:r>
          </a:p>
          <a:p>
            <a:pPr>
              <a:lnSpc>
                <a:spcPts val="2000"/>
              </a:lnSpc>
            </a:pPr>
            <a:endParaRPr lang="ru-RU" sz="1800" spc="180" dirty="0" smtClean="0">
              <a:ln>
                <a:solidFill>
                  <a:srgbClr val="065CAB"/>
                </a:solidFill>
              </a:ln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2000"/>
              </a:lnSpc>
            </a:pPr>
            <a:r>
              <a:rPr lang="en-US" sz="1800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GridSearchCV &amp; Tuner Keras</a:t>
            </a:r>
            <a:endParaRPr lang="ru-RU" sz="1800" spc="180" dirty="0" smtClean="0">
              <a:ln>
                <a:solidFill>
                  <a:srgbClr val="065CAB"/>
                </a:solidFill>
              </a:ln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098" name="Picture 2" descr="D:\МГТУ Баумана\ВКР\скрины\_34 настройка тюнер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07" y="1557338"/>
            <a:ext cx="4231449" cy="352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:\МГТУ Баумана\ВКР\скрины\_171 гри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105" y="1557337"/>
            <a:ext cx="6291072" cy="345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:\МГТУ Баумана\ВКР\скрины\_35 классы тюнера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55" y="5214311"/>
            <a:ext cx="5088614" cy="126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16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xmlns="" id="{B431A07B-4120-45A8-87F5-FD0B7543B02C}"/>
              </a:ext>
            </a:extLst>
          </p:cNvPr>
          <p:cNvGrpSpPr/>
          <p:nvPr/>
        </p:nvGrpSpPr>
        <p:grpSpPr>
          <a:xfrm>
            <a:off x="3167881" y="469293"/>
            <a:ext cx="4529060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xmlns="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chemeClr val="accent4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Тестирование моделей</a:t>
              </a:r>
              <a:endParaRPr lang="ru-RU" sz="2800" spc="18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xmlns="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xmlns="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501235" y="4997287"/>
            <a:ext cx="55322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[Dummy, Elastic, LASSO, SVR]</a:t>
            </a:r>
            <a:endParaRPr lang="ru-RU" spc="180" dirty="0" smtClean="0">
              <a:ln>
                <a:solidFill>
                  <a:srgbClr val="065CAB"/>
                </a:solidFill>
              </a:ln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2000"/>
              </a:lnSpc>
            </a:pPr>
            <a:r>
              <a:rPr lang="ru-RU" sz="1800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около нулевой результат</a:t>
            </a:r>
          </a:p>
          <a:p>
            <a:pPr>
              <a:lnSpc>
                <a:spcPts val="2000"/>
              </a:lnSpc>
            </a:pPr>
            <a:endParaRPr lang="en-US" spc="180" dirty="0" smtClean="0">
              <a:ln>
                <a:solidFill>
                  <a:srgbClr val="065CAB"/>
                </a:solidFill>
              </a:ln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2000"/>
              </a:lnSpc>
            </a:pPr>
            <a:r>
              <a:rPr lang="en-US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[Decision Tree, Gradient Boosting, </a:t>
            </a:r>
            <a:endParaRPr lang="ru-RU" spc="180" dirty="0" smtClean="0">
              <a:ln>
                <a:solidFill>
                  <a:srgbClr val="065CAB"/>
                </a:solidFill>
              </a:ln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2000"/>
              </a:lnSpc>
            </a:pPr>
            <a:r>
              <a:rPr lang="en-US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 Forest, K-Neighbors,</a:t>
            </a:r>
            <a:r>
              <a:rPr lang="ru-RU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Linear, Ridge</a:t>
            </a:r>
            <a:r>
              <a:rPr lang="en-US" spc="180" dirty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ru-RU" spc="180" dirty="0" smtClean="0">
              <a:ln>
                <a:solidFill>
                  <a:srgbClr val="065CAB"/>
                </a:solidFill>
              </a:ln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2000"/>
              </a:lnSpc>
            </a:pPr>
            <a:r>
              <a:rPr lang="ru-RU" sz="1800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визуально лучший график</a:t>
            </a:r>
          </a:p>
        </p:txBody>
      </p:sp>
      <p:pic>
        <p:nvPicPr>
          <p:cNvPr id="5122" name="Picture 2" descr="D:\МГТУ Баумана\ВКР\скрины\_24 лассо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3" y="4825525"/>
            <a:ext cx="5529459" cy="146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D:\МГТУ Баумана\ВКР\скрины\_30 градиент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42" y="1625069"/>
            <a:ext cx="11252656" cy="298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80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xmlns="" id="{B431A07B-4120-45A8-87F5-FD0B7543B02C}"/>
              </a:ext>
            </a:extLst>
          </p:cNvPr>
          <p:cNvGrpSpPr/>
          <p:nvPr/>
        </p:nvGrpSpPr>
        <p:grpSpPr>
          <a:xfrm>
            <a:off x="3167881" y="469293"/>
            <a:ext cx="4529060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xmlns="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chemeClr val="accent4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Тестирование моделей</a:t>
              </a:r>
              <a:endParaRPr lang="ru-RU" sz="2800" spc="18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xmlns="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xmlns="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507333" y="5359949"/>
            <a:ext cx="5566297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[BayesianOptimization</a:t>
            </a:r>
            <a:r>
              <a:rPr lang="en-US" spc="180" dirty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endParaRPr lang="en-US" spc="180" dirty="0" smtClean="0">
              <a:ln>
                <a:solidFill>
                  <a:srgbClr val="065CAB"/>
                </a:solidFill>
              </a:ln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2000"/>
              </a:lnSpc>
            </a:pPr>
            <a:r>
              <a:rPr lang="en-US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RandomSearch</a:t>
            </a:r>
            <a:r>
              <a:rPr lang="ru-RU" spc="180" dirty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ru-RU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pc="180" dirty="0" smtClean="0">
              <a:ln>
                <a:solidFill>
                  <a:srgbClr val="065CAB"/>
                </a:solidFill>
              </a:ln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2000"/>
              </a:lnSpc>
            </a:pPr>
            <a:r>
              <a:rPr lang="en-US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Hyperband</a:t>
            </a:r>
            <a:r>
              <a:rPr lang="en-US" spc="180" dirty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r>
              <a:rPr lang="ru-RU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pc="180" dirty="0" smtClean="0">
              <a:ln>
                <a:solidFill>
                  <a:srgbClr val="065CAB"/>
                </a:solidFill>
              </a:ln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2000"/>
              </a:lnSpc>
            </a:pPr>
            <a:r>
              <a:rPr lang="en-US" sz="2000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ru-RU" sz="2000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ru-RU" sz="1800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показали схожие результаты</a:t>
            </a:r>
          </a:p>
          <a:p>
            <a:pPr>
              <a:lnSpc>
                <a:spcPts val="2000"/>
              </a:lnSpc>
            </a:pPr>
            <a:endParaRPr lang="ru-RU" sz="2000" spc="180" dirty="0" smtClean="0">
              <a:ln>
                <a:solidFill>
                  <a:srgbClr val="065CAB"/>
                </a:solidFill>
              </a:ln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125" name="Picture 5" descr="D:\МГТУ Баумана\ВКР\скрины\_40 рандо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55" y="1477436"/>
            <a:ext cx="11039278" cy="29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D:\МГТУ Баумана\ВКР\скрины\_39 байес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18" y="4422533"/>
            <a:ext cx="4438387" cy="1175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D:\МГТУ Баумана\ВКР\скрины\_41 гипер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18" y="5585551"/>
            <a:ext cx="4438387" cy="1175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836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xmlns="" id="{B431A07B-4120-45A8-87F5-FD0B7543B02C}"/>
              </a:ext>
            </a:extLst>
          </p:cNvPr>
          <p:cNvGrpSpPr/>
          <p:nvPr/>
        </p:nvGrpSpPr>
        <p:grpSpPr>
          <a:xfrm>
            <a:off x="3167882" y="469293"/>
            <a:ext cx="1848002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xmlns="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chemeClr val="accent4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Ошибки</a:t>
              </a:r>
              <a:endParaRPr lang="ru-RU" sz="2800" spc="18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xmlns="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xmlns="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412854" y="5501992"/>
            <a:ext cx="4527613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ru-RU" sz="1800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Регрессоры (по обоим признакам в отдельности) </a:t>
            </a:r>
          </a:p>
          <a:p>
            <a:pPr>
              <a:lnSpc>
                <a:spcPts val="2000"/>
              </a:lnSpc>
            </a:pPr>
            <a:r>
              <a:rPr lang="ru-RU" sz="1800" spc="180" dirty="0" smtClean="0">
                <a:ln>
                  <a:solidFill>
                    <a:srgbClr val="065CAB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и нейросеть дали высокий уровень ошибок</a:t>
            </a:r>
          </a:p>
        </p:txBody>
      </p:sp>
      <p:pic>
        <p:nvPicPr>
          <p:cNvPr id="7170" name="Picture 2" descr="D:\МГТУ Баумана\ВКР\скрины\_32 ошибк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3" y="1557338"/>
            <a:ext cx="4695840" cy="505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D:\МГТУ Баумана\ВКР\скрины\_42 ошибк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912" y="1468558"/>
            <a:ext cx="4350059" cy="118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60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1061</TotalTime>
  <Words>240</Words>
  <Application>Microsoft Office PowerPoint</Application>
  <PresentationFormat>Произвольный</PresentationFormat>
  <Paragraphs>77</Paragraphs>
  <Slides>12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Arial</vt:lpstr>
      <vt:lpstr>Noto Sans Symbols</vt:lpstr>
      <vt:lpstr>Roboto Black</vt:lpstr>
      <vt:lpstr>Open Sans</vt:lpstr>
      <vt:lpstr>ALS Sector Bold</vt:lpstr>
      <vt:lpstr>Calibri</vt:lpstr>
      <vt:lpstr>ALS Sector Regular</vt:lpstr>
      <vt:lpstr>If,kjyVUNE_28012021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Игорь Васягин</cp:lastModifiedBy>
  <cp:revision>112</cp:revision>
  <dcterms:created xsi:type="dcterms:W3CDTF">2021-02-24T09:03:25Z</dcterms:created>
  <dcterms:modified xsi:type="dcterms:W3CDTF">2023-04-29T08:28:36Z</dcterms:modified>
</cp:coreProperties>
</file>